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3" r:id="rId4"/>
    <p:sldId id="258" r:id="rId5"/>
    <p:sldId id="259" r:id="rId6"/>
    <p:sldId id="260" r:id="rId7"/>
    <p:sldId id="261" r:id="rId8"/>
    <p:sldId id="262" r:id="rId9"/>
    <p:sldId id="266" r:id="rId10"/>
    <p:sldId id="267" r:id="rId11"/>
    <p:sldId id="264" r:id="rId12"/>
    <p:sldId id="265"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9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pic>
        <p:nvPicPr>
          <p:cNvPr id="2" name="Picture 1" descr="C:\Users\Lotus computer\Desktop\20161118_202433 (2).jpg"/>
          <p:cNvPicPr>
            <a:picLocks noChangeAspect="1" noChangeArrowheads="1"/>
          </p:cNvPicPr>
          <p:nvPr/>
        </p:nvPicPr>
        <p:blipFill>
          <a:blip r:embed="rId3" cstate="print"/>
          <a:srcRect/>
          <a:stretch>
            <a:fillRect/>
          </a:stretch>
        </p:blipFill>
        <p:spPr bwMode="auto">
          <a:xfrm>
            <a:off x="0" y="5562600"/>
            <a:ext cx="9144000" cy="1295400"/>
          </a:xfrm>
          <a:prstGeom prst="rect">
            <a:avLst/>
          </a:prstGeom>
          <a:noFill/>
        </p:spPr>
      </p:pic>
      <p:sp>
        <p:nvSpPr>
          <p:cNvPr id="3" name="Rectangle 2"/>
          <p:cNvSpPr/>
          <p:nvPr/>
        </p:nvSpPr>
        <p:spPr>
          <a:xfrm>
            <a:off x="3886200" y="0"/>
            <a:ext cx="1295400" cy="502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err="1" smtClean="0"/>
              <a:t>স্বাগতম</a:t>
            </a:r>
            <a:endParaRPr lang="en-US" sz="8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962400"/>
            <a:ext cx="9144000" cy="2895600"/>
          </a:xfrm>
        </p:spPr>
        <p:txBody>
          <a:bodyPr>
            <a:normAutofit/>
          </a:bodyPr>
          <a:lstStyle/>
          <a:p>
            <a:r>
              <a:rPr lang="bn-IN" sz="2000" dirty="0" smtClean="0"/>
              <a:t>একসময় ঘুরতে ঘুরতে তাহেরদের নৌকা মতিগঞ্জের সড়কটির কাছে এসে পড়ে।---------------</a:t>
            </a:r>
          </a:p>
          <a:p>
            <a:r>
              <a:rPr lang="bn-IN" sz="2000" dirty="0" smtClean="0"/>
              <a:t>তাহের সরকের পানে চেয়ে কী দেখছে, চোখে বিস্ময়ের ভার।----------------------------------------------</a:t>
            </a:r>
          </a:p>
          <a:p>
            <a:r>
              <a:rPr lang="bn-IN" sz="2000" dirty="0" smtClean="0"/>
              <a:t>দেখে মতিগঞ্জের সড়কের ওপরেই একটি অপরিচিত লোক আকাশের পানে হাত তুলে মোনাজাতের ভঙ্গিতে দাঁড়িয়ে আছে। শীর্ণ মুখে কগাছা দাড়ি, চোখ নিমিলিত। মুহূর্তের পর মুহূর্ত কাটে, লোকটির চেতনা নেই। নিরাক পড়া আকাশ যেন তাকে পাথরের মূর্তিতে রূপান্তরিত করেছে।  </a:t>
            </a:r>
            <a:endParaRPr lang="en-US" sz="2000" dirty="0"/>
          </a:p>
        </p:txBody>
      </p:sp>
      <p:pic>
        <p:nvPicPr>
          <p:cNvPr id="4" name="Picture 3" descr="2016-12-17-12-53-26-568040023.jpeg"/>
          <p:cNvPicPr>
            <a:picLocks noChangeAspect="1"/>
          </p:cNvPicPr>
          <p:nvPr/>
        </p:nvPicPr>
        <p:blipFill>
          <a:blip r:embed="rId2"/>
          <a:stretch>
            <a:fillRect/>
          </a:stretch>
        </p:blipFill>
        <p:spPr>
          <a:xfrm>
            <a:off x="381000" y="381000"/>
            <a:ext cx="4038600" cy="3276600"/>
          </a:xfrm>
          <a:prstGeom prst="rect">
            <a:avLst/>
          </a:prstGeom>
        </p:spPr>
      </p:pic>
      <p:pic>
        <p:nvPicPr>
          <p:cNvPr id="7" name="Picture 6" descr="images-6.jpeg"/>
          <p:cNvPicPr>
            <a:picLocks noChangeAspect="1"/>
          </p:cNvPicPr>
          <p:nvPr/>
        </p:nvPicPr>
        <p:blipFill>
          <a:blip r:embed="rId3"/>
          <a:stretch>
            <a:fillRect/>
          </a:stretch>
        </p:blipFill>
        <p:spPr>
          <a:xfrm>
            <a:off x="4724400" y="381000"/>
            <a:ext cx="4114800" cy="32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35" presetClass="entr" presetSubtype="0" fill="hold" nodeType="click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fade">
                                      <p:cBhvr>
                                        <p:cTn id="61" dur="2000"/>
                                        <p:tgtEl>
                                          <p:spTgt spid="4"/>
                                        </p:tgtEl>
                                      </p:cBhvr>
                                    </p:animEffect>
                                    <p:anim calcmode="lin" valueType="num">
                                      <p:cBhvr>
                                        <p:cTn id="62" dur="2000" fill="hold"/>
                                        <p:tgtEl>
                                          <p:spTgt spid="4"/>
                                        </p:tgtEl>
                                        <p:attrNameLst>
                                          <p:attrName>style.rotation</p:attrName>
                                        </p:attrNameLst>
                                      </p:cBhvr>
                                      <p:tavLst>
                                        <p:tav tm="0">
                                          <p:val>
                                            <p:fltVal val="720"/>
                                          </p:val>
                                        </p:tav>
                                        <p:tav tm="100000">
                                          <p:val>
                                            <p:fltVal val="0"/>
                                          </p:val>
                                        </p:tav>
                                      </p:tavLst>
                                    </p:anim>
                                    <p:anim calcmode="lin" valueType="num">
                                      <p:cBhvr>
                                        <p:cTn id="63" dur="2000" fill="hold"/>
                                        <p:tgtEl>
                                          <p:spTgt spid="4"/>
                                        </p:tgtEl>
                                        <p:attrNameLst>
                                          <p:attrName>ppt_h</p:attrName>
                                        </p:attrNameLst>
                                      </p:cBhvr>
                                      <p:tavLst>
                                        <p:tav tm="0">
                                          <p:val>
                                            <p:fltVal val="0"/>
                                          </p:val>
                                        </p:tav>
                                        <p:tav tm="100000">
                                          <p:val>
                                            <p:strVal val="#ppt_h"/>
                                          </p:val>
                                        </p:tav>
                                      </p:tavLst>
                                    </p:anim>
                                    <p:anim calcmode="lin" valueType="num">
                                      <p:cBhvr>
                                        <p:cTn id="64"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65" fill="hold">
                      <p:stCondLst>
                        <p:cond delay="indefinite"/>
                      </p:stCondLst>
                      <p:childTnLst>
                        <p:par>
                          <p:cTn id="66" fill="hold">
                            <p:stCondLst>
                              <p:cond delay="0"/>
                            </p:stCondLst>
                            <p:childTnLst>
                              <p:par>
                                <p:cTn id="67" presetID="23" presetClass="entr" presetSubtype="16" fill="hold" nodeType="clickEffect">
                                  <p:stCondLst>
                                    <p:cond delay="0"/>
                                  </p:stCondLst>
                                  <p:childTnLst>
                                    <p:set>
                                      <p:cBhvr>
                                        <p:cTn id="68" dur="1" fill="hold">
                                          <p:stCondLst>
                                            <p:cond delay="0"/>
                                          </p:stCondLst>
                                        </p:cTn>
                                        <p:tgtEl>
                                          <p:spTgt spid="7"/>
                                        </p:tgtEl>
                                        <p:attrNameLst>
                                          <p:attrName>style.visibility</p:attrName>
                                        </p:attrNameLst>
                                      </p:cBhvr>
                                      <p:to>
                                        <p:strVal val="visible"/>
                                      </p:to>
                                    </p:set>
                                    <p:anim calcmode="lin" valueType="num">
                                      <p:cBhvr>
                                        <p:cTn id="69" dur="3000" fill="hold"/>
                                        <p:tgtEl>
                                          <p:spTgt spid="7"/>
                                        </p:tgtEl>
                                        <p:attrNameLst>
                                          <p:attrName>ppt_w</p:attrName>
                                        </p:attrNameLst>
                                      </p:cBhvr>
                                      <p:tavLst>
                                        <p:tav tm="0">
                                          <p:val>
                                            <p:fltVal val="0"/>
                                          </p:val>
                                        </p:tav>
                                        <p:tav tm="100000">
                                          <p:val>
                                            <p:strVal val="#ppt_w"/>
                                          </p:val>
                                        </p:tav>
                                      </p:tavLst>
                                    </p:anim>
                                    <p:anim calcmode="lin" valueType="num">
                                      <p:cBhvr>
                                        <p:cTn id="70" dur="30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b="1" dirty="0" smtClean="0">
                <a:solidFill>
                  <a:srgbClr val="C00000"/>
                </a:solidFill>
              </a:rPr>
              <a:t>মূল্যায়ন</a:t>
            </a:r>
            <a:endParaRPr lang="en-US" b="1" dirty="0">
              <a:solidFill>
                <a:srgbClr val="C00000"/>
              </a:solidFill>
            </a:endParaRPr>
          </a:p>
        </p:txBody>
      </p:sp>
      <p:sp>
        <p:nvSpPr>
          <p:cNvPr id="3" name="Content Placeholder 2"/>
          <p:cNvSpPr>
            <a:spLocks noGrp="1"/>
          </p:cNvSpPr>
          <p:nvPr>
            <p:ph idx="1"/>
          </p:nvPr>
        </p:nvSpPr>
        <p:spPr/>
        <p:txBody>
          <a:bodyPr/>
          <a:lstStyle/>
          <a:p>
            <a:r>
              <a:rPr lang="bn-IN" dirty="0" smtClean="0">
                <a:solidFill>
                  <a:srgbClr val="00B050"/>
                </a:solidFill>
              </a:rPr>
              <a:t>দিন-মান-ক্ষণের সবুর কীসের সামিল?</a:t>
            </a:r>
          </a:p>
          <a:p>
            <a:r>
              <a:rPr lang="bn-IN" dirty="0" smtClean="0">
                <a:solidFill>
                  <a:srgbClr val="0070C0"/>
                </a:solidFill>
              </a:rPr>
              <a:t>কার ধৈর্যের কাঁটা নড়ে না?</a:t>
            </a:r>
          </a:p>
          <a:p>
            <a:r>
              <a:rPr lang="bn-IN" dirty="0" smtClean="0">
                <a:solidFill>
                  <a:srgbClr val="7030A0"/>
                </a:solidFill>
              </a:rPr>
              <a:t>মরার দেশ বলা হয়েছে কেন?</a:t>
            </a:r>
          </a:p>
          <a:p>
            <a:r>
              <a:rPr lang="bn-IN" dirty="0" smtClean="0">
                <a:solidFill>
                  <a:schemeClr val="tx2"/>
                </a:solidFill>
              </a:rPr>
              <a:t>নব্য শিক্ষিত মুসলমান কে?</a:t>
            </a:r>
          </a:p>
          <a:p>
            <a:r>
              <a:rPr lang="bn-IN" dirty="0" smtClean="0">
                <a:solidFill>
                  <a:srgbClr val="FF0000"/>
                </a:solidFill>
              </a:rPr>
              <a:t>মোনাজাতের ভঙ্গিতে থাকা লোকটিকে কে দেখে?</a:t>
            </a:r>
          </a:p>
          <a:p>
            <a:endParaRPr lang="bn-IN" dirty="0" smtClean="0"/>
          </a:p>
          <a:p>
            <a:endParaRPr lang="bn-IN" dirty="0" smtClean="0"/>
          </a:p>
          <a:p>
            <a:endParaRPr lang="bn-IN" dirty="0" smtClean="0"/>
          </a:p>
          <a:p>
            <a:endParaRPr lang="bn-IN"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plus(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plus(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plus(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plus(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b="1" dirty="0" smtClean="0"/>
              <a:t>বাড়ির কাজ</a:t>
            </a:r>
            <a:endParaRPr lang="en-US" b="1" dirty="0"/>
          </a:p>
        </p:txBody>
      </p:sp>
      <p:sp>
        <p:nvSpPr>
          <p:cNvPr id="3" name="Content Placeholder 2"/>
          <p:cNvSpPr>
            <a:spLocks noGrp="1"/>
          </p:cNvSpPr>
          <p:nvPr>
            <p:ph idx="1"/>
          </p:nvPr>
        </p:nvSpPr>
        <p:spPr/>
        <p:txBody>
          <a:bodyPr/>
          <a:lstStyle/>
          <a:p>
            <a:endParaRPr lang="en-US" dirty="0" smtClean="0">
              <a:solidFill>
                <a:srgbClr val="FF0000"/>
              </a:solidFill>
            </a:endParaRPr>
          </a:p>
          <a:p>
            <a:r>
              <a:rPr lang="bn-IN" dirty="0" smtClean="0">
                <a:solidFill>
                  <a:srgbClr val="FF0000"/>
                </a:solidFill>
              </a:rPr>
              <a:t>আজকের পাঠ থেকে প্রত্যেকে ১০টি করে সংক্ষিপ্ত প্রশ্ন এবং উত্তর লিখে আনবে।</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3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30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3000" b="-2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9437"/>
            <a:ext cx="8229600" cy="5592763"/>
          </a:xfrm>
        </p:spPr>
        <p:txBody>
          <a:bodyPr>
            <a:normAutofit/>
          </a:bodyPr>
          <a:lstStyle/>
          <a:p>
            <a:pPr algn="ctr">
              <a:buNone/>
            </a:pPr>
            <a:endParaRPr lang="bn-IN" sz="8000" dirty="0" smtClean="0"/>
          </a:p>
          <a:p>
            <a:pPr algn="ctr">
              <a:buNone/>
            </a:pPr>
            <a:endParaRPr lang="bn-IN" sz="8000" dirty="0"/>
          </a:p>
          <a:p>
            <a:pPr algn="ctr">
              <a:buNone/>
            </a:pPr>
            <a:r>
              <a:rPr lang="bn-IN" sz="13800" b="1" dirty="0" smtClean="0">
                <a:solidFill>
                  <a:srgbClr val="FF0000"/>
                </a:solidFill>
              </a:rPr>
              <a:t>ধন্যবাদ</a:t>
            </a:r>
            <a:endParaRPr lang="en-US" sz="13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533400" y="304800"/>
            <a:ext cx="7010400" cy="1143000"/>
          </a:xfrm>
        </p:spPr>
        <p:txBody>
          <a:bodyPr/>
          <a:lstStyle/>
          <a:p>
            <a:r>
              <a:rPr lang="bn-IN" b="1" dirty="0" smtClean="0">
                <a:solidFill>
                  <a:schemeClr val="tx2">
                    <a:lumMod val="60000"/>
                    <a:lumOff val="40000"/>
                  </a:schemeClr>
                </a:solidFill>
              </a:rPr>
              <a:t>আজকের পাঠ</a:t>
            </a:r>
            <a:r>
              <a:rPr lang="en-US" b="1" dirty="0" smtClean="0">
                <a:solidFill>
                  <a:schemeClr val="tx2">
                    <a:lumMod val="60000"/>
                    <a:lumOff val="40000"/>
                  </a:schemeClr>
                </a:solidFill>
              </a:rPr>
              <a:t>:</a:t>
            </a:r>
            <a:r>
              <a:rPr lang="bn-IN" b="1" dirty="0" smtClean="0">
                <a:solidFill>
                  <a:schemeClr val="tx2">
                    <a:lumMod val="60000"/>
                    <a:lumOff val="40000"/>
                  </a:schemeClr>
                </a:solidFill>
              </a:rPr>
              <a:t> </a:t>
            </a:r>
            <a:r>
              <a:rPr lang="bn-IN" b="1" dirty="0" smtClean="0">
                <a:solidFill>
                  <a:srgbClr val="FF0000"/>
                </a:solidFill>
              </a:rPr>
              <a:t>লালসালু</a:t>
            </a:r>
            <a:endParaRPr lang="en-US" b="1" dirty="0">
              <a:solidFill>
                <a:srgbClr val="FF0000"/>
              </a:solidFill>
            </a:endParaRPr>
          </a:p>
        </p:txBody>
      </p:sp>
      <p:pic>
        <p:nvPicPr>
          <p:cNvPr id="7" name="Content Placeholder 6" descr="2016-12-17-12-50-25-330560577.jpeg"/>
          <p:cNvPicPr>
            <a:picLocks noGrp="1" noChangeAspect="1"/>
          </p:cNvPicPr>
          <p:nvPr>
            <p:ph idx="1"/>
          </p:nvPr>
        </p:nvPicPr>
        <p:blipFill>
          <a:blip r:embed="rId2"/>
          <a:stretch>
            <a:fillRect/>
          </a:stretch>
        </p:blipFill>
        <p:spPr>
          <a:xfrm>
            <a:off x="5105400" y="2133600"/>
            <a:ext cx="3200400" cy="3962400"/>
          </a:xfrm>
        </p:spPr>
      </p:pic>
      <p:pic>
        <p:nvPicPr>
          <p:cNvPr id="8" name="Picture 7" descr="images-3.jpeg"/>
          <p:cNvPicPr>
            <a:picLocks noChangeAspect="1"/>
          </p:cNvPicPr>
          <p:nvPr/>
        </p:nvPicPr>
        <p:blipFill>
          <a:blip r:embed="rId3"/>
          <a:stretch>
            <a:fillRect/>
          </a:stretch>
        </p:blipFill>
        <p:spPr>
          <a:xfrm>
            <a:off x="1219200" y="2133600"/>
            <a:ext cx="3124200" cy="3967566"/>
          </a:xfrm>
          <a:prstGeom prst="rect">
            <a:avLst/>
          </a:prstGeom>
        </p:spPr>
      </p:pic>
      <p:sp>
        <p:nvSpPr>
          <p:cNvPr id="5" name="Rectangle 4"/>
          <p:cNvSpPr/>
          <p:nvPr/>
        </p:nvSpPr>
        <p:spPr>
          <a:xfrm>
            <a:off x="7772400" y="228600"/>
            <a:ext cx="1166191" cy="6361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পাঠ-২/২</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 calcmode="lin" valueType="num">
                                      <p:cBhvr>
                                        <p:cTn id="17" dur="500" fill="hold"/>
                                        <p:tgtEl>
                                          <p:spTgt spid="8"/>
                                        </p:tgtEl>
                                        <p:attrNameLst>
                                          <p:attrName>style.rotation</p:attrName>
                                        </p:attrNameLst>
                                      </p:cBhvr>
                                      <p:tavLst>
                                        <p:tav tm="0">
                                          <p:val>
                                            <p:fltVal val="360"/>
                                          </p:val>
                                        </p:tav>
                                        <p:tav tm="100000">
                                          <p:val>
                                            <p:fltVal val="0"/>
                                          </p:val>
                                        </p:tav>
                                      </p:tavLst>
                                    </p:anim>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blinds(horizontal)">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143000"/>
          </a:xfrm>
        </p:spPr>
        <p:txBody>
          <a:bodyPr>
            <a:normAutofit/>
          </a:bodyPr>
          <a:lstStyle/>
          <a:p>
            <a:r>
              <a:rPr lang="bn-IN" b="1" dirty="0" smtClean="0">
                <a:solidFill>
                  <a:srgbClr val="0070C0"/>
                </a:solidFill>
              </a:rPr>
              <a:t>শিখন ফল</a:t>
            </a:r>
            <a:endParaRPr lang="en-US" b="1" dirty="0">
              <a:solidFill>
                <a:srgbClr val="0070C0"/>
              </a:solidFill>
            </a:endParaRPr>
          </a:p>
        </p:txBody>
      </p:sp>
      <p:sp>
        <p:nvSpPr>
          <p:cNvPr id="3" name="Content Placeholder 2"/>
          <p:cNvSpPr>
            <a:spLocks noGrp="1"/>
          </p:cNvSpPr>
          <p:nvPr>
            <p:ph idx="1"/>
          </p:nvPr>
        </p:nvSpPr>
        <p:spPr>
          <a:xfrm>
            <a:off x="457200" y="2286000"/>
            <a:ext cx="8229600" cy="3840163"/>
          </a:xfrm>
        </p:spPr>
        <p:txBody>
          <a:bodyPr>
            <a:normAutofit/>
          </a:bodyPr>
          <a:lstStyle/>
          <a:p>
            <a:r>
              <a:rPr lang="bn-IN" sz="4000" dirty="0" smtClean="0">
                <a:solidFill>
                  <a:srgbClr val="C00000"/>
                </a:solidFill>
              </a:rPr>
              <a:t>শব্দের অর্থ বলতে পারবে</a:t>
            </a:r>
          </a:p>
          <a:p>
            <a:r>
              <a:rPr lang="bn-IN" sz="4000" dirty="0" smtClean="0">
                <a:solidFill>
                  <a:srgbClr val="C00000"/>
                </a:solidFill>
              </a:rPr>
              <a:t>সংক্ষিপ্ত প্রশ্নের উত্তর বলতে পারবে।</a:t>
            </a:r>
          </a:p>
          <a:p>
            <a:r>
              <a:rPr lang="bn-IN" sz="4000" dirty="0" smtClean="0">
                <a:solidFill>
                  <a:srgbClr val="C00000"/>
                </a:solidFill>
              </a:rPr>
              <a:t>চরিত্র বিশ্লেষ</a:t>
            </a:r>
            <a:r>
              <a:rPr lang="en-US" sz="4000" dirty="0" smtClean="0">
                <a:solidFill>
                  <a:srgbClr val="C00000"/>
                </a:solidFill>
              </a:rPr>
              <a:t>ণ</a:t>
            </a:r>
            <a:r>
              <a:rPr lang="bn-IN" sz="4000" dirty="0" smtClean="0">
                <a:solidFill>
                  <a:srgbClr val="C00000"/>
                </a:solidFill>
              </a:rPr>
              <a:t> করতে পারবে।</a:t>
            </a:r>
          </a:p>
          <a:p>
            <a:r>
              <a:rPr lang="bn-IN" sz="4000" dirty="0" smtClean="0">
                <a:solidFill>
                  <a:srgbClr val="C00000"/>
                </a:solidFill>
              </a:rPr>
              <a:t>পঠিত অংশ সম্পর্কে বলতে পারবে।</a:t>
            </a:r>
          </a:p>
          <a:p>
            <a:pPr>
              <a:buNone/>
            </a:pPr>
            <a:endParaRPr lang="bn-IN"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3"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plus(in)">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3"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plus(in)">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3" presetClass="entr" presetSubtype="16"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plus(in)">
                                      <p:cBhvr>
                                        <p:cTn id="25" dur="2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3" presetClass="entr" presetSubtype="16"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plus(in)">
                                      <p:cBhvr>
                                        <p:cTn id="3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1143000"/>
          </a:xfrm>
        </p:spPr>
        <p:txBody>
          <a:bodyPr>
            <a:noAutofit/>
          </a:bodyPr>
          <a:lstStyle/>
          <a:p>
            <a:r>
              <a:rPr lang="bn-IN" sz="8000" dirty="0" smtClean="0">
                <a:solidFill>
                  <a:schemeClr val="tx2">
                    <a:lumMod val="75000"/>
                  </a:schemeClr>
                </a:solidFill>
              </a:rPr>
              <a:t>আদর্শ পাঠ</a:t>
            </a:r>
            <a:endParaRPr lang="en-US" sz="8000" dirty="0">
              <a:solidFill>
                <a:schemeClr val="tx2">
                  <a:lumMod val="75000"/>
                </a:schemeClr>
              </a:solidFill>
            </a:endParaRPr>
          </a:p>
        </p:txBody>
      </p:sp>
      <p:sp>
        <p:nvSpPr>
          <p:cNvPr id="3" name="Content Placeholder 2"/>
          <p:cNvSpPr>
            <a:spLocks noGrp="1"/>
          </p:cNvSpPr>
          <p:nvPr>
            <p:ph idx="1"/>
          </p:nvPr>
        </p:nvSpPr>
        <p:spPr>
          <a:xfrm>
            <a:off x="457200" y="3810000"/>
            <a:ext cx="8229600" cy="2316163"/>
          </a:xfrm>
        </p:spPr>
        <p:txBody>
          <a:bodyPr>
            <a:normAutofit/>
          </a:bodyPr>
          <a:lstStyle/>
          <a:p>
            <a:pPr algn="ctr">
              <a:buNone/>
            </a:pPr>
            <a:r>
              <a:rPr lang="bn-IN" sz="5400" dirty="0" smtClean="0">
                <a:solidFill>
                  <a:srgbClr val="00B0F0"/>
                </a:solidFill>
              </a:rPr>
              <a:t>সরবপাঠ ও বিশ্লেষণ               </a:t>
            </a:r>
            <a:endParaRPr lang="en-US" sz="5400" dirty="0">
              <a:solidFill>
                <a:srgbClr val="00B0F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iterate type="lt">
                                    <p:tmPct val="5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3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3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3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6" name="Content Placeholder 5"/>
          <p:cNvSpPr>
            <a:spLocks noGrp="1"/>
          </p:cNvSpPr>
          <p:nvPr>
            <p:ph idx="1"/>
          </p:nvPr>
        </p:nvSpPr>
        <p:spPr>
          <a:xfrm>
            <a:off x="228600" y="3962400"/>
            <a:ext cx="8686800" cy="2819400"/>
          </a:xfrm>
        </p:spPr>
        <p:txBody>
          <a:bodyPr>
            <a:normAutofit fontScale="85000" lnSpcReduction="20000"/>
          </a:bodyPr>
          <a:lstStyle/>
          <a:p>
            <a:pPr>
              <a:buNone/>
            </a:pPr>
            <a:r>
              <a:rPr lang="bn-IN" dirty="0" smtClean="0"/>
              <a:t>   শস্যহীন জনবহুল এ অঞ্চলের বাসিন্দাদের বেরিয়ে পড়বার</a:t>
            </a:r>
          </a:p>
          <a:p>
            <a:pPr>
              <a:buNone/>
            </a:pPr>
            <a:r>
              <a:rPr lang="bn-IN" dirty="0" smtClean="0"/>
              <a:t>   আকুলতা ধোঁয়াটে আকাশকে পর্যন্ত যেন সদাসন্ত্রস্ত করে রাখে।----------------------------------------------------------------</a:t>
            </a:r>
          </a:p>
          <a:p>
            <a:pPr>
              <a:buNone/>
            </a:pPr>
            <a:r>
              <a:rPr lang="bn-IN" dirty="0" smtClean="0"/>
              <a:t>   দূরে তাকিয়ে যাদের চোখে আশা জ্বলে তাদের আর তর সয় না,দিন-মান-ক্ষণের সবুর ফাঁসির সামিল।তাই তারা ছোটে, ছোটে।</a:t>
            </a:r>
            <a:endParaRPr lang="en-US" dirty="0"/>
          </a:p>
        </p:txBody>
      </p:sp>
      <p:pic>
        <p:nvPicPr>
          <p:cNvPr id="7" name="Picture 6" descr="jonbohul.jpeg"/>
          <p:cNvPicPr>
            <a:picLocks noChangeAspect="1"/>
          </p:cNvPicPr>
          <p:nvPr/>
        </p:nvPicPr>
        <p:blipFill>
          <a:blip r:embed="rId2"/>
          <a:stretch>
            <a:fillRect/>
          </a:stretch>
        </p:blipFill>
        <p:spPr>
          <a:xfrm>
            <a:off x="4800600" y="762000"/>
            <a:ext cx="3962400" cy="2819400"/>
          </a:xfrm>
          <a:prstGeom prst="rect">
            <a:avLst/>
          </a:prstGeom>
        </p:spPr>
      </p:pic>
      <p:pic>
        <p:nvPicPr>
          <p:cNvPr id="8" name="Picture 7" descr="paddy.jpeg"/>
          <p:cNvPicPr>
            <a:picLocks noChangeAspect="1"/>
          </p:cNvPicPr>
          <p:nvPr/>
        </p:nvPicPr>
        <p:blipFill>
          <a:blip r:embed="rId3"/>
          <a:stretch>
            <a:fillRect/>
          </a:stretch>
        </p:blipFill>
        <p:spPr>
          <a:xfrm>
            <a:off x="457200" y="762000"/>
            <a:ext cx="3962400" cy="2819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3000" fill="hold"/>
                                        <p:tgtEl>
                                          <p:spTgt spid="8"/>
                                        </p:tgtEl>
                                        <p:attrNameLst>
                                          <p:attrName>ppt_w</p:attrName>
                                        </p:attrNameLst>
                                      </p:cBhvr>
                                      <p:tavLst>
                                        <p:tav tm="0">
                                          <p:val>
                                            <p:fltVal val="0"/>
                                          </p:val>
                                        </p:tav>
                                        <p:tav tm="100000">
                                          <p:val>
                                            <p:strVal val="#ppt_w"/>
                                          </p:val>
                                        </p:tav>
                                      </p:tavLst>
                                    </p:anim>
                                    <p:anim calcmode="lin" valueType="num">
                                      <p:cBhvr>
                                        <p:cTn id="8" dur="3000" fill="hold"/>
                                        <p:tgtEl>
                                          <p:spTgt spid="8"/>
                                        </p:tgtEl>
                                        <p:attrNameLst>
                                          <p:attrName>ppt_h</p:attrName>
                                        </p:attrNameLst>
                                      </p:cBhvr>
                                      <p:tavLst>
                                        <p:tav tm="0">
                                          <p:val>
                                            <p:fltVal val="0"/>
                                          </p:val>
                                        </p:tav>
                                        <p:tav tm="100000">
                                          <p:val>
                                            <p:strVal val="#ppt_h"/>
                                          </p:val>
                                        </p:tav>
                                      </p:tavLst>
                                    </p:anim>
                                    <p:anim calcmode="lin" valueType="num">
                                      <p:cBhvr>
                                        <p:cTn id="9" dur="3000" fill="hold"/>
                                        <p:tgtEl>
                                          <p:spTgt spid="8"/>
                                        </p:tgtEl>
                                        <p:attrNameLst>
                                          <p:attrName>style.rotation</p:attrName>
                                        </p:attrNameLst>
                                      </p:cBhvr>
                                      <p:tavLst>
                                        <p:tav tm="0">
                                          <p:val>
                                            <p:fltVal val="360"/>
                                          </p:val>
                                        </p:tav>
                                        <p:tav tm="100000">
                                          <p:val>
                                            <p:fltVal val="0"/>
                                          </p:val>
                                        </p:tav>
                                      </p:tavLst>
                                    </p:anim>
                                    <p:animEffect transition="in" filter="fade">
                                      <p:cBhvr>
                                        <p:cTn id="10" dur="3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3000" fill="hold"/>
                                        <p:tgtEl>
                                          <p:spTgt spid="7"/>
                                        </p:tgtEl>
                                        <p:attrNameLst>
                                          <p:attrName>ppt_w</p:attrName>
                                        </p:attrNameLst>
                                      </p:cBhvr>
                                      <p:tavLst>
                                        <p:tav tm="0">
                                          <p:val>
                                            <p:fltVal val="0"/>
                                          </p:val>
                                        </p:tav>
                                        <p:tav tm="100000">
                                          <p:val>
                                            <p:strVal val="#ppt_w"/>
                                          </p:val>
                                        </p:tav>
                                      </p:tavLst>
                                    </p:anim>
                                    <p:anim calcmode="lin" valueType="num">
                                      <p:cBhvr>
                                        <p:cTn id="16" dur="3000" fill="hold"/>
                                        <p:tgtEl>
                                          <p:spTgt spid="7"/>
                                        </p:tgtEl>
                                        <p:attrNameLst>
                                          <p:attrName>ppt_h</p:attrName>
                                        </p:attrNameLst>
                                      </p:cBhvr>
                                      <p:tavLst>
                                        <p:tav tm="0">
                                          <p:val>
                                            <p:fltVal val="0"/>
                                          </p:val>
                                        </p:tav>
                                        <p:tav tm="100000">
                                          <p:val>
                                            <p:strVal val="#ppt_h"/>
                                          </p:val>
                                        </p:tav>
                                      </p:tavLst>
                                    </p:anim>
                                    <p:anim calcmode="lin" valueType="num">
                                      <p:cBhvr>
                                        <p:cTn id="17" dur="3000" fill="hold"/>
                                        <p:tgtEl>
                                          <p:spTgt spid="7"/>
                                        </p:tgtEl>
                                        <p:attrNameLst>
                                          <p:attrName>style.rotation</p:attrName>
                                        </p:attrNameLst>
                                      </p:cBhvr>
                                      <p:tavLst>
                                        <p:tav tm="0">
                                          <p:val>
                                            <p:fltVal val="360"/>
                                          </p:val>
                                        </p:tav>
                                        <p:tav tm="100000">
                                          <p:val>
                                            <p:fltVal val="0"/>
                                          </p:val>
                                        </p:tav>
                                      </p:tavLst>
                                    </p:anim>
                                    <p:animEffect transition="in" filter="fade">
                                      <p:cBhvr>
                                        <p:cTn id="18" dur="3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54" presetClass="entr" presetSubtype="0" accel="10000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 calcmode="lin" valueType="num">
                                      <p:cBhvr>
                                        <p:cTn id="23" dur="2000" fill="hold"/>
                                        <p:tgtEl>
                                          <p:spTgt spid="6">
                                            <p:txEl>
                                              <p:pRg st="0" end="0"/>
                                            </p:txEl>
                                          </p:spTgt>
                                        </p:tgtEl>
                                        <p:attrNameLst>
                                          <p:attrName>ppt_w</p:attrName>
                                        </p:attrNameLst>
                                      </p:cBhvr>
                                      <p:tavLst>
                                        <p:tav tm="0">
                                          <p:val>
                                            <p:strVal val="#ppt_w*0.05"/>
                                          </p:val>
                                        </p:tav>
                                        <p:tav tm="100000">
                                          <p:val>
                                            <p:strVal val="#ppt_w"/>
                                          </p:val>
                                        </p:tav>
                                      </p:tavLst>
                                    </p:anim>
                                    <p:anim calcmode="lin" valueType="num">
                                      <p:cBhvr>
                                        <p:cTn id="24" dur="20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25" dur="2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26" dur="2000" fill="hold"/>
                                        <p:tgtEl>
                                          <p:spTgt spid="6">
                                            <p:txEl>
                                              <p:pRg st="0" end="0"/>
                                            </p:txEl>
                                          </p:spTgt>
                                        </p:tgtEl>
                                        <p:attrNameLst>
                                          <p:attrName>ppt_y</p:attrName>
                                        </p:attrNameLst>
                                      </p:cBhvr>
                                      <p:tavLst>
                                        <p:tav tm="0">
                                          <p:val>
                                            <p:strVal val="#ppt_y"/>
                                          </p:val>
                                        </p:tav>
                                        <p:tav tm="100000">
                                          <p:val>
                                            <p:strVal val="#ppt_y"/>
                                          </p:val>
                                        </p:tav>
                                      </p:tavLst>
                                    </p:anim>
                                    <p:animEffect transition="in" filter="fade">
                                      <p:cBhvr>
                                        <p:cTn id="27" dur="20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4" presetClass="entr" presetSubtype="0" accel="10000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 calcmode="lin" valueType="num">
                                      <p:cBhvr>
                                        <p:cTn id="32" dur="2000" fill="hold"/>
                                        <p:tgtEl>
                                          <p:spTgt spid="6">
                                            <p:txEl>
                                              <p:pRg st="1" end="1"/>
                                            </p:txEl>
                                          </p:spTgt>
                                        </p:tgtEl>
                                        <p:attrNameLst>
                                          <p:attrName>ppt_w</p:attrName>
                                        </p:attrNameLst>
                                      </p:cBhvr>
                                      <p:tavLst>
                                        <p:tav tm="0">
                                          <p:val>
                                            <p:strVal val="#ppt_w*0.05"/>
                                          </p:val>
                                        </p:tav>
                                        <p:tav tm="100000">
                                          <p:val>
                                            <p:strVal val="#ppt_w"/>
                                          </p:val>
                                        </p:tav>
                                      </p:tavLst>
                                    </p:anim>
                                    <p:anim calcmode="lin" valueType="num">
                                      <p:cBhvr>
                                        <p:cTn id="33" dur="2000" fill="hold"/>
                                        <p:tgtEl>
                                          <p:spTgt spid="6">
                                            <p:txEl>
                                              <p:pRg st="1" end="1"/>
                                            </p:txEl>
                                          </p:spTgt>
                                        </p:tgtEl>
                                        <p:attrNameLst>
                                          <p:attrName>ppt_h</p:attrName>
                                        </p:attrNameLst>
                                      </p:cBhvr>
                                      <p:tavLst>
                                        <p:tav tm="0">
                                          <p:val>
                                            <p:strVal val="#ppt_h"/>
                                          </p:val>
                                        </p:tav>
                                        <p:tav tm="100000">
                                          <p:val>
                                            <p:strVal val="#ppt_h"/>
                                          </p:val>
                                        </p:tav>
                                      </p:tavLst>
                                    </p:anim>
                                    <p:anim calcmode="lin" valueType="num">
                                      <p:cBhvr>
                                        <p:cTn id="34" dur="2000" fill="hold"/>
                                        <p:tgtEl>
                                          <p:spTgt spid="6">
                                            <p:txEl>
                                              <p:pRg st="1" end="1"/>
                                            </p:txEl>
                                          </p:spTgt>
                                        </p:tgtEl>
                                        <p:attrNameLst>
                                          <p:attrName>ppt_x</p:attrName>
                                        </p:attrNameLst>
                                      </p:cBhvr>
                                      <p:tavLst>
                                        <p:tav tm="0">
                                          <p:val>
                                            <p:strVal val="#ppt_x-.2"/>
                                          </p:val>
                                        </p:tav>
                                        <p:tav tm="100000">
                                          <p:val>
                                            <p:strVal val="#ppt_x"/>
                                          </p:val>
                                        </p:tav>
                                      </p:tavLst>
                                    </p:anim>
                                    <p:anim calcmode="lin" valueType="num">
                                      <p:cBhvr>
                                        <p:cTn id="35" dur="2000" fill="hold"/>
                                        <p:tgtEl>
                                          <p:spTgt spid="6">
                                            <p:txEl>
                                              <p:pRg st="1" end="1"/>
                                            </p:txEl>
                                          </p:spTgt>
                                        </p:tgtEl>
                                        <p:attrNameLst>
                                          <p:attrName>ppt_y</p:attrName>
                                        </p:attrNameLst>
                                      </p:cBhvr>
                                      <p:tavLst>
                                        <p:tav tm="0">
                                          <p:val>
                                            <p:strVal val="#ppt_y"/>
                                          </p:val>
                                        </p:tav>
                                        <p:tav tm="100000">
                                          <p:val>
                                            <p:strVal val="#ppt_y"/>
                                          </p:val>
                                        </p:tav>
                                      </p:tavLst>
                                    </p:anim>
                                    <p:animEffect transition="in" filter="fade">
                                      <p:cBhvr>
                                        <p:cTn id="36" dur="2000"/>
                                        <p:tgtEl>
                                          <p:spTgt spid="6">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4" presetClass="entr" presetSubtype="0" accel="100000" fill="hold" grpId="0" nodeType="clickEffect">
                                  <p:stCondLst>
                                    <p:cond delay="0"/>
                                  </p:stCondLst>
                                  <p:childTnLst>
                                    <p:set>
                                      <p:cBhvr>
                                        <p:cTn id="40" dur="1" fill="hold">
                                          <p:stCondLst>
                                            <p:cond delay="0"/>
                                          </p:stCondLst>
                                        </p:cTn>
                                        <p:tgtEl>
                                          <p:spTgt spid="6">
                                            <p:txEl>
                                              <p:pRg st="2" end="2"/>
                                            </p:txEl>
                                          </p:spTgt>
                                        </p:tgtEl>
                                        <p:attrNameLst>
                                          <p:attrName>style.visibility</p:attrName>
                                        </p:attrNameLst>
                                      </p:cBhvr>
                                      <p:to>
                                        <p:strVal val="visible"/>
                                      </p:to>
                                    </p:set>
                                    <p:anim calcmode="lin" valueType="num">
                                      <p:cBhvr>
                                        <p:cTn id="41" dur="2000" fill="hold"/>
                                        <p:tgtEl>
                                          <p:spTgt spid="6">
                                            <p:txEl>
                                              <p:pRg st="2" end="2"/>
                                            </p:txEl>
                                          </p:spTgt>
                                        </p:tgtEl>
                                        <p:attrNameLst>
                                          <p:attrName>ppt_w</p:attrName>
                                        </p:attrNameLst>
                                      </p:cBhvr>
                                      <p:tavLst>
                                        <p:tav tm="0">
                                          <p:val>
                                            <p:strVal val="#ppt_w*0.05"/>
                                          </p:val>
                                        </p:tav>
                                        <p:tav tm="100000">
                                          <p:val>
                                            <p:strVal val="#ppt_w"/>
                                          </p:val>
                                        </p:tav>
                                      </p:tavLst>
                                    </p:anim>
                                    <p:anim calcmode="lin" valueType="num">
                                      <p:cBhvr>
                                        <p:cTn id="42" dur="2000" fill="hold"/>
                                        <p:tgtEl>
                                          <p:spTgt spid="6">
                                            <p:txEl>
                                              <p:pRg st="2" end="2"/>
                                            </p:txEl>
                                          </p:spTgt>
                                        </p:tgtEl>
                                        <p:attrNameLst>
                                          <p:attrName>ppt_h</p:attrName>
                                        </p:attrNameLst>
                                      </p:cBhvr>
                                      <p:tavLst>
                                        <p:tav tm="0">
                                          <p:val>
                                            <p:strVal val="#ppt_h"/>
                                          </p:val>
                                        </p:tav>
                                        <p:tav tm="100000">
                                          <p:val>
                                            <p:strVal val="#ppt_h"/>
                                          </p:val>
                                        </p:tav>
                                      </p:tavLst>
                                    </p:anim>
                                    <p:anim calcmode="lin" valueType="num">
                                      <p:cBhvr>
                                        <p:cTn id="43" dur="2000" fill="hold"/>
                                        <p:tgtEl>
                                          <p:spTgt spid="6">
                                            <p:txEl>
                                              <p:pRg st="2" end="2"/>
                                            </p:txEl>
                                          </p:spTgt>
                                        </p:tgtEl>
                                        <p:attrNameLst>
                                          <p:attrName>ppt_x</p:attrName>
                                        </p:attrNameLst>
                                      </p:cBhvr>
                                      <p:tavLst>
                                        <p:tav tm="0">
                                          <p:val>
                                            <p:strVal val="#ppt_x-.2"/>
                                          </p:val>
                                        </p:tav>
                                        <p:tav tm="100000">
                                          <p:val>
                                            <p:strVal val="#ppt_x"/>
                                          </p:val>
                                        </p:tav>
                                      </p:tavLst>
                                    </p:anim>
                                    <p:anim calcmode="lin" valueType="num">
                                      <p:cBhvr>
                                        <p:cTn id="44" dur="2000" fill="hold"/>
                                        <p:tgtEl>
                                          <p:spTgt spid="6">
                                            <p:txEl>
                                              <p:pRg st="2" end="2"/>
                                            </p:txEl>
                                          </p:spTgt>
                                        </p:tgtEl>
                                        <p:attrNameLst>
                                          <p:attrName>ppt_y</p:attrName>
                                        </p:attrNameLst>
                                      </p:cBhvr>
                                      <p:tavLst>
                                        <p:tav tm="0">
                                          <p:val>
                                            <p:strVal val="#ppt_y"/>
                                          </p:val>
                                        </p:tav>
                                        <p:tav tm="100000">
                                          <p:val>
                                            <p:strVal val="#ppt_y"/>
                                          </p:val>
                                        </p:tav>
                                      </p:tavLst>
                                    </p:anim>
                                    <p:animEffect transition="in" filter="fade">
                                      <p:cBhvr>
                                        <p:cTn id="45"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86200"/>
            <a:ext cx="9144000" cy="2971800"/>
          </a:xfrm>
        </p:spPr>
        <p:txBody>
          <a:bodyPr>
            <a:normAutofit lnSpcReduction="10000"/>
          </a:bodyPr>
          <a:lstStyle/>
          <a:p>
            <a:r>
              <a:rPr lang="bn-IN" dirty="0" smtClean="0"/>
              <a:t>অজগরের মতো দীর্ঘ রেলগাড়ির কিন্তু ধৈর্যের সীমা নেই।------------------------------------------</a:t>
            </a:r>
          </a:p>
          <a:p>
            <a:r>
              <a:rPr lang="bn-IN" dirty="0" smtClean="0"/>
              <a:t>দেহ</a:t>
            </a:r>
            <a:r>
              <a:rPr lang="en-US" dirty="0" err="1" smtClean="0"/>
              <a:t>চ্যু</a:t>
            </a:r>
            <a:r>
              <a:rPr lang="bn-IN" dirty="0" smtClean="0"/>
              <a:t>ত হয়ে অদূরে অস্পষ্ট আলোয় ইঞ্জিনটা পানি খায়।পানি খায় ঠিক মানুষের মতোই।আর অপেক্ষা করে।ধৈর্যের কাঁটা নড়ে না।</a:t>
            </a:r>
            <a:endParaRPr lang="en-US" dirty="0"/>
          </a:p>
        </p:txBody>
      </p:sp>
      <p:pic>
        <p:nvPicPr>
          <p:cNvPr id="4" name="Picture 3" descr="train.jpeg"/>
          <p:cNvPicPr>
            <a:picLocks noChangeAspect="1"/>
          </p:cNvPicPr>
          <p:nvPr/>
        </p:nvPicPr>
        <p:blipFill>
          <a:blip r:embed="rId2"/>
          <a:stretch>
            <a:fillRect/>
          </a:stretch>
        </p:blipFill>
        <p:spPr>
          <a:xfrm>
            <a:off x="457200" y="457200"/>
            <a:ext cx="3962400" cy="3124200"/>
          </a:xfrm>
          <a:prstGeom prst="rect">
            <a:avLst/>
          </a:prstGeom>
        </p:spPr>
      </p:pic>
      <p:pic>
        <p:nvPicPr>
          <p:cNvPr id="5" name="Picture 4" descr="engine.jpeg"/>
          <p:cNvPicPr>
            <a:picLocks noChangeAspect="1"/>
          </p:cNvPicPr>
          <p:nvPr/>
        </p:nvPicPr>
        <p:blipFill>
          <a:blip r:embed="rId3"/>
          <a:stretch>
            <a:fillRect/>
          </a:stretch>
        </p:blipFill>
        <p:spPr>
          <a:xfrm>
            <a:off x="4648200" y="457200"/>
            <a:ext cx="4343400" cy="3124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3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2" dur="3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3" dur="30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p:cTn id="28" dur="3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9" dur="3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30"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962400"/>
            <a:ext cx="9144000" cy="2895600"/>
          </a:xfrm>
        </p:spPr>
        <p:txBody>
          <a:bodyPr>
            <a:normAutofit/>
          </a:bodyPr>
          <a:lstStyle/>
          <a:p>
            <a:pPr>
              <a:buNone/>
            </a:pPr>
            <a:r>
              <a:rPr lang="bn-IN" dirty="0" smtClean="0"/>
              <a:t>   শস্যের চেয়ে টুপি বেশি, ধর্মের আগাছা বেশি।-----------------------------------------------------------------------  </a:t>
            </a:r>
          </a:p>
          <a:p>
            <a:pPr>
              <a:buNone/>
            </a:pPr>
            <a:r>
              <a:rPr lang="bn-IN" dirty="0" smtClean="0"/>
              <a:t>   ন্যাংটা ছেলেও আমসিপাড়া পড়ে, গলা ফাটিয়ে মৌলবির বয়স্ক গলাকে ডুবিয়ে সমস্বরে চেঁচিয়ে পড়ে।</a:t>
            </a:r>
          </a:p>
          <a:p>
            <a:pPr>
              <a:buNone/>
            </a:pPr>
            <a:endParaRPr lang="en-US" dirty="0"/>
          </a:p>
        </p:txBody>
      </p:sp>
      <p:pic>
        <p:nvPicPr>
          <p:cNvPr id="4" name="Picture 3" descr="tupi.jpeg"/>
          <p:cNvPicPr>
            <a:picLocks noChangeAspect="1"/>
          </p:cNvPicPr>
          <p:nvPr/>
        </p:nvPicPr>
        <p:blipFill>
          <a:blip r:embed="rId2"/>
          <a:stretch>
            <a:fillRect/>
          </a:stretch>
        </p:blipFill>
        <p:spPr>
          <a:xfrm>
            <a:off x="533400" y="457200"/>
            <a:ext cx="3962400" cy="3048000"/>
          </a:xfrm>
          <a:prstGeom prst="rect">
            <a:avLst/>
          </a:prstGeom>
        </p:spPr>
      </p:pic>
      <p:pic>
        <p:nvPicPr>
          <p:cNvPr id="7" name="Picture 6" descr="2016-12-17-12-48-16-128033793.jpeg"/>
          <p:cNvPicPr>
            <a:picLocks noChangeAspect="1"/>
          </p:cNvPicPr>
          <p:nvPr/>
        </p:nvPicPr>
        <p:blipFill>
          <a:blip r:embed="rId3"/>
          <a:stretch>
            <a:fillRect/>
          </a:stretch>
        </p:blipFill>
        <p:spPr>
          <a:xfrm>
            <a:off x="4876800" y="457200"/>
            <a:ext cx="3810000" cy="304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fltVal val="0"/>
                                          </p:val>
                                        </p:tav>
                                        <p:tav tm="100000">
                                          <p:val>
                                            <p:strVal val="#ppt_w"/>
                                          </p:val>
                                        </p:tav>
                                      </p:tavLst>
                                    </p:anim>
                                    <p:anim calcmode="lin" valueType="num">
                                      <p:cBhvr>
                                        <p:cTn id="8" dur="30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3" presetClass="entr" presetSubtype="16"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plus(in)">
                                      <p:cBhvr>
                                        <p:cTn id="13" dur="5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724400"/>
            <a:ext cx="9144000" cy="2133600"/>
          </a:xfrm>
        </p:spPr>
        <p:txBody>
          <a:bodyPr/>
          <a:lstStyle/>
          <a:p>
            <a:r>
              <a:rPr lang="bn-IN" dirty="0" smtClean="0"/>
              <a:t>বিদেশে গিয়ে পোকায় খাওয়া মস্ত মস্ত কেতাব খতম করে। কিন্তু কেতাবে যে বিদ্যা লেখা তা কোনো এক বিগত যুগে চড়ায় পরে আটকে গেছে।  </a:t>
            </a:r>
            <a:endParaRPr lang="en-US" dirty="0"/>
          </a:p>
        </p:txBody>
      </p:sp>
      <p:pic>
        <p:nvPicPr>
          <p:cNvPr id="5" name="Picture 4" descr="images-28.jpeg"/>
          <p:cNvPicPr>
            <a:picLocks noChangeAspect="1"/>
          </p:cNvPicPr>
          <p:nvPr/>
        </p:nvPicPr>
        <p:blipFill>
          <a:blip r:embed="rId2"/>
          <a:stretch>
            <a:fillRect/>
          </a:stretch>
        </p:blipFill>
        <p:spPr>
          <a:xfrm>
            <a:off x="1676400" y="228600"/>
            <a:ext cx="5486400" cy="4267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3000" fill="hold">
                                          <p:stCondLst>
                                            <p:cond delay="0"/>
                                          </p:stCondLst>
                                        </p:cTn>
                                        <p:tgtEl>
                                          <p:spTgt spid="3">
                                            <p:txEl>
                                              <p:pRg st="0" end="0"/>
                                            </p:txEl>
                                          </p:spTgt>
                                        </p:tgtEl>
                                        <p:attrNameLst>
                                          <p:attrName>ppt_x</p:attrName>
                                        </p:attrNameLst>
                                      </p:cBhvr>
                                    </p:anim>
                                    <p:anim from="0" to="-1.0" calcmode="lin" valueType="num">
                                      <p:cBhvr>
                                        <p:cTn id="8" dur="1000" decel="50000" autoRev="1" fill="hold">
                                          <p:stCondLst>
                                            <p:cond delay="3000"/>
                                          </p:stCondLst>
                                        </p:cTn>
                                        <p:tgtEl>
                                          <p:spTgt spid="3">
                                            <p:txEl>
                                              <p:pRg st="0" end="0"/>
                                            </p:txEl>
                                          </p:spTgt>
                                        </p:tgtEl>
                                        <p:attrNameLst>
                                          <p:attrName>xshear</p:attrName>
                                        </p:attrNameLst>
                                      </p:cBhvr>
                                    </p:anim>
                                    <p:animScale>
                                      <p:cBhvr>
                                        <p:cTn id="9" dur="1000" decel="100000" autoRev="1" fill="hold">
                                          <p:stCondLst>
                                            <p:cond delay="3000"/>
                                          </p:stCondLst>
                                        </p:cTn>
                                        <p:tgtEl>
                                          <p:spTgt spid="3">
                                            <p:txEl>
                                              <p:pRg st="0" end="0"/>
                                            </p:txEl>
                                          </p:spTgt>
                                        </p:tgtEl>
                                      </p:cBhvr>
                                      <p:from x="100000" y="100000"/>
                                      <p:to x="80000" y="100000"/>
                                    </p:animScale>
                                    <p:anim by="(#ppt_h/3+#ppt_w*0.1)" calcmode="lin" valueType="num">
                                      <p:cBhvr additive="sum">
                                        <p:cTn id="10" dur="1000" decel="100000" autoRev="1" fill="hold">
                                          <p:stCondLst>
                                            <p:cond delay="30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0" fill="hold"/>
                                        <p:tgtEl>
                                          <p:spTgt spid="5"/>
                                        </p:tgtEl>
                                        <p:attrNameLst>
                                          <p:attrName>ppt_w</p:attrName>
                                        </p:attrNameLst>
                                      </p:cBhvr>
                                      <p:tavLst>
                                        <p:tav tm="0">
                                          <p:val>
                                            <p:fltVal val="0"/>
                                          </p:val>
                                        </p:tav>
                                        <p:tav tm="100000">
                                          <p:val>
                                            <p:strVal val="#ppt_w"/>
                                          </p:val>
                                        </p:tav>
                                      </p:tavLst>
                                    </p:anim>
                                    <p:anim calcmode="lin" valueType="num">
                                      <p:cBhvr>
                                        <p:cTn id="16" dur="5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429000"/>
            <a:ext cx="9144000" cy="3429000"/>
          </a:xfrm>
        </p:spPr>
        <p:txBody>
          <a:bodyPr>
            <a:normAutofit lnSpcReduction="10000"/>
          </a:bodyPr>
          <a:lstStyle/>
          <a:p>
            <a:pPr>
              <a:buNone/>
            </a:pPr>
            <a:r>
              <a:rPr lang="en-US" dirty="0"/>
              <a:t> </a:t>
            </a:r>
            <a:r>
              <a:rPr lang="en-US" dirty="0" smtClean="0"/>
              <a:t>  </a:t>
            </a:r>
            <a:r>
              <a:rPr lang="bn-IN" dirty="0" smtClean="0"/>
              <a:t> একদিন শ্রাবণের শেষাশেষি নিরাক পড়েছে।------------------------------------------------------------------------ </a:t>
            </a:r>
          </a:p>
          <a:p>
            <a:r>
              <a:rPr lang="bn-IN" dirty="0" smtClean="0"/>
              <a:t>এমন দিনে লোকেরা ধান ক্ষেতে নৌকা নিয়ে বেরোয়।-----------------------------------------------------</a:t>
            </a:r>
          </a:p>
          <a:p>
            <a:r>
              <a:rPr lang="bn-IN" dirty="0" smtClean="0"/>
              <a:t>বিস্তৃত ধান ক্ষেতের প্রন্তে তাহের কাদেরও আছে।  </a:t>
            </a:r>
            <a:endParaRPr lang="en-US" dirty="0"/>
          </a:p>
        </p:txBody>
      </p:sp>
      <p:pic>
        <p:nvPicPr>
          <p:cNvPr id="7" name="Picture 6" descr="images-10.jpeg"/>
          <p:cNvPicPr>
            <a:picLocks noChangeAspect="1"/>
          </p:cNvPicPr>
          <p:nvPr/>
        </p:nvPicPr>
        <p:blipFill>
          <a:blip r:embed="rId2"/>
          <a:stretch>
            <a:fillRect/>
          </a:stretch>
        </p:blipFill>
        <p:spPr>
          <a:xfrm>
            <a:off x="533400" y="304800"/>
            <a:ext cx="4038600" cy="2895600"/>
          </a:xfrm>
          <a:prstGeom prst="rect">
            <a:avLst/>
          </a:prstGeom>
        </p:spPr>
      </p:pic>
      <p:pic>
        <p:nvPicPr>
          <p:cNvPr id="8" name="Picture 7" descr="images-7.jpeg"/>
          <p:cNvPicPr>
            <a:picLocks noChangeAspect="1"/>
          </p:cNvPicPr>
          <p:nvPr/>
        </p:nvPicPr>
        <p:blipFill>
          <a:blip r:embed="rId3"/>
          <a:stretch>
            <a:fillRect/>
          </a:stretch>
        </p:blipFill>
        <p:spPr>
          <a:xfrm>
            <a:off x="4800600" y="304800"/>
            <a:ext cx="3886200" cy="2895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ppt_x</p:attrName>
                                        </p:attrNameLst>
                                      </p:cBhvr>
                                      <p:tavLst>
                                        <p:tav tm="0">
                                          <p:val>
                                            <p:strVal val="#ppt_x-.2"/>
                                          </p:val>
                                        </p:tav>
                                        <p:tav tm="100000">
                                          <p:val>
                                            <p:strVal val="#ppt_x"/>
                                          </p:val>
                                        </p:tav>
                                      </p:tavLst>
                                    </p:anim>
                                    <p:anim calcmode="lin" valueType="num">
                                      <p:cBhvr>
                                        <p:cTn id="8" dur="2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2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7" presetClass="entr" presetSubtype="4"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2000" fill="hold"/>
                                        <p:tgtEl>
                                          <p:spTgt spid="8"/>
                                        </p:tgtEl>
                                        <p:attrNameLst>
                                          <p:attrName>ppt_x</p:attrName>
                                        </p:attrNameLst>
                                      </p:cBhvr>
                                      <p:tavLst>
                                        <p:tav tm="0">
                                          <p:val>
                                            <p:strVal val="#ppt_x"/>
                                          </p:val>
                                        </p:tav>
                                        <p:tav tm="100000">
                                          <p:val>
                                            <p:strVal val="#ppt_x"/>
                                          </p:val>
                                        </p:tav>
                                      </p:tavLst>
                                    </p:anim>
                                    <p:anim calcmode="lin" valueType="num">
                                      <p:cBhvr additive="base">
                                        <p:cTn id="15"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4"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from="(-#ppt_w/2)" to="(#ppt_x)" calcmode="lin" valueType="num">
                                      <p:cBhvr>
                                        <p:cTn id="20" dur="1800" fill="hold">
                                          <p:stCondLst>
                                            <p:cond delay="0"/>
                                          </p:stCondLst>
                                        </p:cTn>
                                        <p:tgtEl>
                                          <p:spTgt spid="3">
                                            <p:txEl>
                                              <p:pRg st="0" end="0"/>
                                            </p:txEl>
                                          </p:spTgt>
                                        </p:tgtEl>
                                        <p:attrNameLst>
                                          <p:attrName>ppt_x</p:attrName>
                                        </p:attrNameLst>
                                      </p:cBhvr>
                                    </p:anim>
                                    <p:anim from="0" to="-1.0" calcmode="lin" valueType="num">
                                      <p:cBhvr>
                                        <p:cTn id="21" dur="600" decel="50000" autoRev="1" fill="hold">
                                          <p:stCondLst>
                                            <p:cond delay="1800"/>
                                          </p:stCondLst>
                                        </p:cTn>
                                        <p:tgtEl>
                                          <p:spTgt spid="3">
                                            <p:txEl>
                                              <p:pRg st="0" end="0"/>
                                            </p:txEl>
                                          </p:spTgt>
                                        </p:tgtEl>
                                        <p:attrNameLst>
                                          <p:attrName>xshear</p:attrName>
                                        </p:attrNameLst>
                                      </p:cBhvr>
                                    </p:anim>
                                    <p:animScale>
                                      <p:cBhvr>
                                        <p:cTn id="22" dur="600" decel="100000" autoRev="1" fill="hold">
                                          <p:stCondLst>
                                            <p:cond delay="1800"/>
                                          </p:stCondLst>
                                        </p:cTn>
                                        <p:tgtEl>
                                          <p:spTgt spid="3">
                                            <p:txEl>
                                              <p:pRg st="0" end="0"/>
                                            </p:txEl>
                                          </p:spTgt>
                                        </p:tgtEl>
                                      </p:cBhvr>
                                      <p:from x="100000" y="100000"/>
                                      <p:to x="80000" y="100000"/>
                                    </p:animScale>
                                    <p:anim by="(#ppt_h/3+#ppt_w*0.1)" calcmode="lin" valueType="num">
                                      <p:cBhvr additive="sum">
                                        <p:cTn id="23" dur="600" decel="100000" autoRev="1" fill="hold">
                                          <p:stCondLst>
                                            <p:cond delay="1800"/>
                                          </p:stCondLst>
                                        </p:cTn>
                                        <p:tgtEl>
                                          <p:spTgt spid="3">
                                            <p:txEl>
                                              <p:pRg st="0" end="0"/>
                                            </p:txEl>
                                          </p:spTgt>
                                        </p:tgtEl>
                                        <p:attrNameLst>
                                          <p:attrName>ppt_x</p:attrName>
                                        </p:attrNameLst>
                                      </p:cBhvr>
                                    </p:anim>
                                  </p:childTnLst>
                                </p:cTn>
                              </p:par>
                            </p:childTnLst>
                          </p:cTn>
                        </p:par>
                      </p:childTnLst>
                    </p:cTn>
                  </p:par>
                  <p:par>
                    <p:cTn id="24" fill="hold">
                      <p:stCondLst>
                        <p:cond delay="indefinite"/>
                      </p:stCondLst>
                      <p:childTnLst>
                        <p:par>
                          <p:cTn id="25" fill="hold">
                            <p:stCondLst>
                              <p:cond delay="0"/>
                            </p:stCondLst>
                            <p:childTnLst>
                              <p:par>
                                <p:cTn id="26" presetID="34"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from="(-#ppt_w/2)" to="(#ppt_x)" calcmode="lin" valueType="num">
                                      <p:cBhvr>
                                        <p:cTn id="28" dur="1800" fill="hold">
                                          <p:stCondLst>
                                            <p:cond delay="0"/>
                                          </p:stCondLst>
                                        </p:cTn>
                                        <p:tgtEl>
                                          <p:spTgt spid="3">
                                            <p:txEl>
                                              <p:pRg st="1" end="1"/>
                                            </p:txEl>
                                          </p:spTgt>
                                        </p:tgtEl>
                                        <p:attrNameLst>
                                          <p:attrName>ppt_x</p:attrName>
                                        </p:attrNameLst>
                                      </p:cBhvr>
                                    </p:anim>
                                    <p:anim from="0" to="-1.0" calcmode="lin" valueType="num">
                                      <p:cBhvr>
                                        <p:cTn id="29" dur="600" decel="50000" autoRev="1" fill="hold">
                                          <p:stCondLst>
                                            <p:cond delay="1800"/>
                                          </p:stCondLst>
                                        </p:cTn>
                                        <p:tgtEl>
                                          <p:spTgt spid="3">
                                            <p:txEl>
                                              <p:pRg st="1" end="1"/>
                                            </p:txEl>
                                          </p:spTgt>
                                        </p:tgtEl>
                                        <p:attrNameLst>
                                          <p:attrName>xshear</p:attrName>
                                        </p:attrNameLst>
                                      </p:cBhvr>
                                    </p:anim>
                                    <p:animScale>
                                      <p:cBhvr>
                                        <p:cTn id="30" dur="600" decel="100000" autoRev="1" fill="hold">
                                          <p:stCondLst>
                                            <p:cond delay="1800"/>
                                          </p:stCondLst>
                                        </p:cTn>
                                        <p:tgtEl>
                                          <p:spTgt spid="3">
                                            <p:txEl>
                                              <p:pRg st="1" end="1"/>
                                            </p:txEl>
                                          </p:spTgt>
                                        </p:tgtEl>
                                      </p:cBhvr>
                                      <p:from x="100000" y="100000"/>
                                      <p:to x="80000" y="100000"/>
                                    </p:animScale>
                                    <p:anim by="(#ppt_h/3+#ppt_w*0.1)" calcmode="lin" valueType="num">
                                      <p:cBhvr additive="sum">
                                        <p:cTn id="31" dur="600" decel="100000" autoRev="1" fill="hold">
                                          <p:stCondLst>
                                            <p:cond delay="1800"/>
                                          </p:stCondLst>
                                        </p:cTn>
                                        <p:tgtEl>
                                          <p:spTgt spid="3">
                                            <p:txEl>
                                              <p:pRg st="1" end="1"/>
                                            </p:txEl>
                                          </p:spTgt>
                                        </p:tgtEl>
                                        <p:attrNameLst>
                                          <p:attrName>ppt_x</p:attrName>
                                        </p:attrNameLst>
                                      </p:cBhvr>
                                    </p:anim>
                                  </p:childTnLst>
                                </p:cTn>
                              </p:par>
                            </p:childTnLst>
                          </p:cTn>
                        </p:par>
                      </p:childTnLst>
                    </p:cTn>
                  </p:par>
                  <p:par>
                    <p:cTn id="32" fill="hold">
                      <p:stCondLst>
                        <p:cond delay="indefinite"/>
                      </p:stCondLst>
                      <p:childTnLst>
                        <p:par>
                          <p:cTn id="33" fill="hold">
                            <p:stCondLst>
                              <p:cond delay="0"/>
                            </p:stCondLst>
                            <p:childTnLst>
                              <p:par>
                                <p:cTn id="34" presetID="34"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from="(-#ppt_w/2)" to="(#ppt_x)" calcmode="lin" valueType="num">
                                      <p:cBhvr>
                                        <p:cTn id="36" dur="1800" fill="hold">
                                          <p:stCondLst>
                                            <p:cond delay="0"/>
                                          </p:stCondLst>
                                        </p:cTn>
                                        <p:tgtEl>
                                          <p:spTgt spid="3">
                                            <p:txEl>
                                              <p:pRg st="2" end="2"/>
                                            </p:txEl>
                                          </p:spTgt>
                                        </p:tgtEl>
                                        <p:attrNameLst>
                                          <p:attrName>ppt_x</p:attrName>
                                        </p:attrNameLst>
                                      </p:cBhvr>
                                    </p:anim>
                                    <p:anim from="0" to="-1.0" calcmode="lin" valueType="num">
                                      <p:cBhvr>
                                        <p:cTn id="37" dur="600" decel="50000" autoRev="1" fill="hold">
                                          <p:stCondLst>
                                            <p:cond delay="1800"/>
                                          </p:stCondLst>
                                        </p:cTn>
                                        <p:tgtEl>
                                          <p:spTgt spid="3">
                                            <p:txEl>
                                              <p:pRg st="2" end="2"/>
                                            </p:txEl>
                                          </p:spTgt>
                                        </p:tgtEl>
                                        <p:attrNameLst>
                                          <p:attrName>xshear</p:attrName>
                                        </p:attrNameLst>
                                      </p:cBhvr>
                                    </p:anim>
                                    <p:animScale>
                                      <p:cBhvr>
                                        <p:cTn id="38" dur="600" decel="100000" autoRev="1" fill="hold">
                                          <p:stCondLst>
                                            <p:cond delay="1800"/>
                                          </p:stCondLst>
                                        </p:cTn>
                                        <p:tgtEl>
                                          <p:spTgt spid="3">
                                            <p:txEl>
                                              <p:pRg st="2" end="2"/>
                                            </p:txEl>
                                          </p:spTgt>
                                        </p:tgtEl>
                                      </p:cBhvr>
                                      <p:from x="100000" y="100000"/>
                                      <p:to x="80000" y="100000"/>
                                    </p:animScale>
                                    <p:anim by="(#ppt_h/3+#ppt_w*0.1)" calcmode="lin" valueType="num">
                                      <p:cBhvr additive="sum">
                                        <p:cTn id="39" dur="600" decel="100000" autoRev="1" fill="hold">
                                          <p:stCondLst>
                                            <p:cond delay="18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723</TotalTime>
  <Words>296</Words>
  <Application>Microsoft Office PowerPoint</Application>
  <PresentationFormat>On-screen Show (4:3)</PresentationFormat>
  <Paragraphs>39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আজকের পাঠ: লালসালু</vt:lpstr>
      <vt:lpstr>শিখন ফল</vt:lpstr>
      <vt:lpstr>আদর্শ পাঠ</vt:lpstr>
      <vt:lpstr>Slide 5</vt:lpstr>
      <vt:lpstr>Slide 6</vt:lpstr>
      <vt:lpstr>Slide 7</vt:lpstr>
      <vt:lpstr>Slide 8</vt:lpstr>
      <vt:lpstr>Slide 9</vt:lpstr>
      <vt:lpstr>Slide 10</vt:lpstr>
      <vt:lpstr>মূল্যায়ন</vt:lpstr>
      <vt:lpstr>বাড়ির কাজ</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বাংলা ক্লাসে  তোমাদের স্বাগতম</dc:title>
  <dc:creator>VORTEX-RYAN</dc:creator>
  <cp:lastModifiedBy>Lotus computer</cp:lastModifiedBy>
  <cp:revision>60</cp:revision>
  <dcterms:created xsi:type="dcterms:W3CDTF">2006-08-16T00:00:00Z</dcterms:created>
  <dcterms:modified xsi:type="dcterms:W3CDTF">2016-12-22T09:00:56Z</dcterms:modified>
</cp:coreProperties>
</file>